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38B1C12-1E2E-96D2-EBC4-18B74CB080F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F1A4E0-053C-F16E-3DF1-C9BFD781145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DE24305-0AAF-4C11-8FDD-3D6EF332833D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7CFDB11-CE6B-C548-44E7-04A7D258652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1CD3CAE5-3AC9-5398-3B9C-BE56FBF198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368D2C-79F0-1411-86C0-2739C36D327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B38266-EDB9-434B-B735-AC5717D258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67BE8BB-FA3C-4E58-B375-C5D3FC68723C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2E45F1C8-FC38-0D1C-5E55-C8404EF2E9F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782F3D03-AC62-BD53-07B5-9C20FBFE5ED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67DF1CE2-6F96-9CCE-226A-953E11D6F4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D88712F-6DAE-4225-9CE9-F08F777A7DEA}" type="slidenum">
              <a:rPr lang="en-CA" altLang="en-US"/>
              <a:pPr eaLnBrk="1" hangingPunct="1"/>
              <a:t>1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2BD45581-8985-314C-F0C0-2B220DDC9D5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BA6632A2-8CEB-31CB-D306-B79E7DE893D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4335741C-089A-A1FB-8362-51B8321B8B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83E9372-6CA5-41D2-B56F-B5B54038D8CE}" type="slidenum">
              <a:rPr lang="en-CA" altLang="en-US"/>
              <a:pPr eaLnBrk="1" hangingPunct="1"/>
              <a:t>2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7FE27BFD-21A5-5158-67E1-484579DCDC6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A19881DF-92BC-633A-087E-CDDD55CAA68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279661D5-3A1F-E8BA-2862-B9A2A9B63A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D9997E0-E03E-4D0C-A604-0B765586AC71}" type="slidenum">
              <a:rPr lang="en-CA" altLang="en-US"/>
              <a:pPr eaLnBrk="1" hangingPunct="1"/>
              <a:t>3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23FB5B8A-271B-3FB4-AB2C-CA7F76D5BC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0642E271-1F4D-4B40-56E7-1CDE89DC58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B2CDF2F8-D0B6-5CA0-FF24-DA56E2B09D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2C4293F-4850-4948-B2CE-08AF65B1E557}" type="slidenum">
              <a:rPr lang="en-CA" altLang="en-US"/>
              <a:pPr eaLnBrk="1" hangingPunct="1"/>
              <a:t>4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99CDF370-AD16-6846-01CE-8F07E3CAD70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D14DF902-16A9-2794-080F-8933DA89CAB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F8DA4798-9FE3-6F42-9443-3AF872635E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DC46849-8CAB-4804-9EA9-00149F32A3C4}" type="slidenum">
              <a:rPr lang="en-CA" altLang="en-US"/>
              <a:pPr eaLnBrk="1" hangingPunct="1"/>
              <a:t>5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45F2317E-497C-9683-626A-E2145BE489C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1557E88A-518C-AB60-4953-6CBB1164C3B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5B2E7B03-EA5B-EB3F-43C4-0082403388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D40FCB2-7736-4162-9103-30BFEB8B65FD}" type="slidenum">
              <a:rPr lang="en-CA" altLang="en-US"/>
              <a:pPr eaLnBrk="1" hangingPunct="1"/>
              <a:t>6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5A126E13-D0D4-D163-08DC-D771C4E4A3C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FCAB8736-636B-6F20-00B2-9BBA6887DFE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D899A257-2A11-1271-84B5-B629B09458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4BF78BB-FBB2-4F3D-8573-5E21EBC8A75F}" type="slidenum">
              <a:rPr lang="en-CA" altLang="en-US"/>
              <a:pPr eaLnBrk="1" hangingPunct="1"/>
              <a:t>7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4EF9C73D-FB91-C24F-81AB-D0A4039261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B779DEA9-5437-83BD-519A-DA4D40E80B8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7DDB6770-C79C-8A19-3B2C-2588DFED81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235CAF0-23DB-4ECF-B43B-7811DD20BF7E}" type="slidenum">
              <a:rPr lang="en-CA" altLang="en-US"/>
              <a:pPr eaLnBrk="1" hangingPunct="1"/>
              <a:t>8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F1D68205-C64A-E85A-12DE-F75232574D3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2CEBB86F-AB01-889F-2CC0-2BB09B23440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D0105DE7-A8DD-9E0D-9562-3CD9360BF5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F67E890-04FA-4DA0-A20F-EC37598E7339}" type="slidenum">
              <a:rPr lang="en-CA" altLang="en-US"/>
              <a:pPr eaLnBrk="1" hangingPunct="1"/>
              <a:t>9</a:t>
            </a:fld>
            <a:endParaRPr lang="en-CA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CDADD4A-954B-6720-9F05-3DA2A0C6768C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869A659-6A58-D4BA-AB81-FA26390A1A21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53390E-29E1-A638-B80D-D2BE1E1EC4A7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6A84AF-9BA0-9A2F-A666-580C380BDF41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842B1C1D-A081-6D9F-38D2-DCB385263F3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F94844AB-1CB1-B940-7FB3-16B62E4D8DBE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561D3C0E-6E6B-1FC6-3D70-F9379DA53E71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52F088AF-66A4-C8E3-681C-0AAA5882A7F6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A63F518C-27F7-7D09-3EE9-28DF6427A956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C9CD1CD6-9A34-30ED-DA5E-546779AEF552}"/>
              </a:ext>
            </a:extLst>
          </p:cNvPr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6C7A0C2-E408-BEEB-71C2-AED69BA801BC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7B09FFC-3EE2-3D93-B0B2-8BCDBA1C8605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1C762A3-3395-2E5B-41FD-AAA17A7F72D0}"/>
              </a:ext>
            </a:extLst>
          </p:cNvPr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1C3F971E-9681-B0A1-2A00-C2B842B9AB2F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F61B0CC-BB0B-7C24-0225-1BB8B3E2FE06}"/>
              </a:ext>
            </a:extLst>
          </p:cNvPr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D4503B93-01B6-B2A0-3D13-5E620C51DF94}"/>
              </a:ext>
            </a:extLst>
          </p:cNvPr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Date Placeholder 27">
            <a:extLst>
              <a:ext uri="{FF2B5EF4-FFF2-40B4-BE49-F238E27FC236}">
                <a16:creationId xmlns:a16="http://schemas.microsoft.com/office/drawing/2014/main" id="{A9EF0F73-7ADE-898A-4481-42F5D989FEAB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5B6D7-5392-4E95-AA7F-F439A0D3354D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21" name="Footer Placeholder 16">
            <a:extLst>
              <a:ext uri="{FF2B5EF4-FFF2-40B4-BE49-F238E27FC236}">
                <a16:creationId xmlns:a16="http://schemas.microsoft.com/office/drawing/2014/main" id="{CBB34799-48D1-DBC4-828E-1794489AA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28">
            <a:extLst>
              <a:ext uri="{FF2B5EF4-FFF2-40B4-BE49-F238E27FC236}">
                <a16:creationId xmlns:a16="http://schemas.microsoft.com/office/drawing/2014/main" id="{646F06E8-3B25-F313-92D6-514F97CB8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85CD1C33-9A79-451B-9748-9F86AC635937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3831812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DB4B6725-88E5-A3A3-A80C-1CDBF45FF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E152B-AAAB-4161-9E73-2D0742ED8585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59E5052A-E3A2-3E5E-1B32-54F9A909C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081ED128-31D5-6644-273C-5C97D32D4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9EDC8-4667-4B9F-8097-2F629D56F526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280080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F073B884-EBA5-3AFB-8DB2-C6B8B6423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C7AF2-536F-4AF5-8A77-DAB04B8C3E9B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DB547FC7-8E45-25F4-FB36-8BC2C5A55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C5631082-47C8-39C1-34CF-8AD794401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56370B-FEE7-48C2-A4AC-F30E2F0BD82C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09180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6">
            <a:extLst>
              <a:ext uri="{FF2B5EF4-FFF2-40B4-BE49-F238E27FC236}">
                <a16:creationId xmlns:a16="http://schemas.microsoft.com/office/drawing/2014/main" id="{B96C8E72-8B50-3ABA-4D74-D3732C49B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323A8F6-F578-4C0E-A492-B8198BF68745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Slide Number Placeholder 8">
            <a:extLst>
              <a:ext uri="{FF2B5EF4-FFF2-40B4-BE49-F238E27FC236}">
                <a16:creationId xmlns:a16="http://schemas.microsoft.com/office/drawing/2014/main" id="{9EBAC7BB-79AB-C480-26AD-7808F2B64C5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069FEDB-7F63-484C-98F2-577997456E7C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9">
            <a:extLst>
              <a:ext uri="{FF2B5EF4-FFF2-40B4-BE49-F238E27FC236}">
                <a16:creationId xmlns:a16="http://schemas.microsoft.com/office/drawing/2014/main" id="{611C86BF-A7EB-F8C6-735C-79A17D91FD6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8524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CCFCD0-5EA8-2A38-649A-105F836F3C91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F453F49-1194-8AD6-7DD9-F0988163F719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E83826-CFDB-67D4-66D0-A43203901FA1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25B98B7-0C53-57DF-2BB9-21B6E68A0E8B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7DD660E3-A704-45A3-8468-4E29BDF89DC5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19E1CCF6-8993-836C-ADE8-F964FE0BA9BB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B71C688F-966C-C70A-1C2F-9B343F200AC2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91D152A3-9E29-2744-E012-2AE079DBAE1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55444E6F-B92B-3DEB-1D73-1B029E63BB20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286F512-20A3-A43C-D4D6-2E0BD4B8DDC9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731D0A0-4C40-E47B-134E-834421B19397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34C65E8-8253-0A36-B3A3-2FE9CBED752C}"/>
              </a:ext>
            </a:extLst>
          </p:cNvPr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7ECB3ED-4CA8-AFE1-29F0-57C72CFC8CBF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FA1D835-3B3E-275E-9AFF-D9732D381C2C}"/>
              </a:ext>
            </a:extLst>
          </p:cNvPr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F6DB606-7590-0DB3-D8E1-97304D21B854}"/>
              </a:ext>
            </a:extLst>
          </p:cNvPr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D87EFDCA-2BF5-F874-4134-EDAC3A8BF439}"/>
              </a:ext>
            </a:extLst>
          </p:cNvPr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0E48961E-76A2-8CA5-0CC7-52C27D530C5B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D8658-EE28-4AE6-B537-4174A369FE6B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0ECC0505-2A6E-E531-49A7-BE2F18EA2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6684A130-9A13-5B2B-780C-56A5AC91A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748F73EB-8444-466A-9F2D-B9C40DEBE511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8056749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B7717974-7196-0232-8FD1-CCAC1F9C1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465EC-A76C-468E-A118-ABA8036B2B18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FEBACEB2-BDAF-6A1A-0A54-872988FDF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8A637E31-0365-0EEE-93E4-BF6923133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540284-8208-46A8-A8DB-5BE1319B59D3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566695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81375D4B-675C-4BD5-4BC5-91BB5BD80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CFAE7-2627-454F-9A6B-D3166E179A0D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672D63D5-A7B2-07D3-46DA-5D8AA5307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17BF8581-15DA-7AAA-3B37-98933D70F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22A5C6-119B-4B33-8819-37F45897DD36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01718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65009963-3DB2-BF91-32DE-AE5475AEE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C994D6E-1B21-4AB3-9502-46AB0C5960F9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AFF24124-9541-17EF-358B-5881F2B2888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0F7620D-4EB4-4E21-B028-F393815C9A06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B549A236-4BEA-84F3-C3B7-62B074D99ED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78097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859703F3-111B-1378-F386-59FF6CF68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81799-D0F7-46CF-B2CA-499AFCE4284E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3E70DB-5605-CE14-DC8D-0BE829F8F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DC74E390-44E0-629F-0CB9-2A60C4687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EB0C60-14A0-43A5-8473-8CF52B6ACC0F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329484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A3D94A9B-D006-F8E3-1CB5-D42FBBB9F07C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2D99DC60-CEE4-7116-5DDD-211D3E7EFB16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F47F57A8-7B7A-F151-A69A-F3F9BF026CC7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CA">
              <a:latin typeface="Arial" charset="0"/>
              <a:cs typeface="Arial" charset="0"/>
            </a:endParaRPr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168B32E3-4356-6FB6-0ADA-1FEA13CF8C9E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CA">
              <a:latin typeface="Arial" charset="0"/>
              <a:cs typeface="Arial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835A1E8-0883-2E13-15D0-FE4DAEC02882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54A129B0-FF03-3EAB-FEF7-4C4FE30744A3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CA">
              <a:latin typeface="Arial" charset="0"/>
              <a:cs typeface="Arial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35C3B3B-46F3-91F3-2D5C-3216860D7301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20">
            <a:extLst>
              <a:ext uri="{FF2B5EF4-FFF2-40B4-BE49-F238E27FC236}">
                <a16:creationId xmlns:a16="http://schemas.microsoft.com/office/drawing/2014/main" id="{DB8BDB45-CA3A-E76A-0955-AE8E96CC8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5E9C990-5BF5-4CA5-9479-E75E814D3BC1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12" name="Slide Number Placeholder 21">
            <a:extLst>
              <a:ext uri="{FF2B5EF4-FFF2-40B4-BE49-F238E27FC236}">
                <a16:creationId xmlns:a16="http://schemas.microsoft.com/office/drawing/2014/main" id="{E7E14F6D-89EA-8252-9819-7C5D178592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997543D-A326-49B0-8EB2-2F651AEDCF89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3" name="Footer Placeholder 22">
            <a:extLst>
              <a:ext uri="{FF2B5EF4-FFF2-40B4-BE49-F238E27FC236}">
                <a16:creationId xmlns:a16="http://schemas.microsoft.com/office/drawing/2014/main" id="{437E3627-A34C-E9AA-5569-D5EBEF7FB31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81994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9BB536F9-65C0-3DD2-70CA-333BBB4E788E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E40B5F9-829D-892E-3EDB-77AADBED70A1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C77495B8-2A42-5C03-CB52-77589D17F695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CA">
              <a:latin typeface="Arial" charset="0"/>
              <a:cs typeface="Arial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836562E-BEFF-5892-8533-045DB7A5BF97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B0069432-F002-2928-61CC-CB8C25CDFEF7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CA">
              <a:latin typeface="Arial" charset="0"/>
              <a:cs typeface="Arial" charset="0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98E14816-70ED-04A3-D0DB-3B24373DD659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42291033-4D79-8AE0-8D5C-C686183F2F08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CA"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31E0A67B-5351-0E3F-49B6-49EA1FBB9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25BC992-39A0-451F-A7FD-17E1C8E34A06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A19D350F-6A62-18D9-38E4-19D97C8C9AF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8B33866-C42A-47B0-A653-46BC48813EEF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3CE60741-658A-FCC7-6C56-D754AB9FDD0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98560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8F4E6AA0-4223-65B6-63B6-D492908807CF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3BC22D15-5F97-6B2C-24F5-18A0B13EA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44" name="Text Placeholder 12">
            <a:extLst>
              <a:ext uri="{FF2B5EF4-FFF2-40B4-BE49-F238E27FC236}">
                <a16:creationId xmlns:a16="http://schemas.microsoft.com/office/drawing/2014/main" id="{A0FC4F99-4457-E21B-506F-0B39E8340D2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3658692F-B062-584E-36F7-676CBBCFDE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A01F03-300A-40A6-B795-6C9E1880F2D2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01E794-E9B7-8861-DAD1-7C14433618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9F8C5A13-4DEB-126C-D95D-C33BC53B5697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E5EBF477-4DF2-2497-AD1F-85581FF4429A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CA">
              <a:latin typeface="Arial" charset="0"/>
              <a:cs typeface="Arial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977DAB-9952-60A9-5C49-6E45EE5114E5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CA0CFE2F-2788-53B8-3883-0A7EC746B7EC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CA">
              <a:latin typeface="Arial" charset="0"/>
              <a:cs typeface="Arial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B9AE345-65C4-6A1E-99B9-B5ABC22A1D59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6F91E955-3089-D00C-5EC9-D0D33D670C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FFFFFF"/>
                </a:solidFill>
                <a:latin typeface="Century Schoolbook" panose="02040604050505020304" pitchFamily="18" charset="0"/>
              </a:defRPr>
            </a:lvl1pPr>
          </a:lstStyle>
          <a:p>
            <a:fld id="{324B0B44-BDE3-4EC4-9EF8-891FCAB620D2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0" r:id="rId4"/>
    <p:sldLayoutId id="2147483781" r:id="rId5"/>
    <p:sldLayoutId id="2147483788" r:id="rId6"/>
    <p:sldLayoutId id="2147483782" r:id="rId7"/>
    <p:sldLayoutId id="2147483789" r:id="rId8"/>
    <p:sldLayoutId id="2147483790" r:id="rId9"/>
    <p:sldLayoutId id="2147483783" r:id="rId10"/>
    <p:sldLayoutId id="214748378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4.bin"/><Relationship Id="rId10" Type="http://schemas.openxmlformats.org/officeDocument/2006/relationships/oleObject" Target="../embeddings/oleObject8.bin"/><Relationship Id="rId4" Type="http://schemas.openxmlformats.org/officeDocument/2006/relationships/image" Target="../media/image4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18.wmf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2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1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32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52309-435B-6A74-61E7-0ACB7550E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34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I) Review</a:t>
            </a:r>
          </a:p>
        </p:txBody>
      </p:sp>
      <p:sp>
        <p:nvSpPr>
          <p:cNvPr id="1029" name="Content Placeholder 2">
            <a:extLst>
              <a:ext uri="{FF2B5EF4-FFF2-40B4-BE49-F238E27FC236}">
                <a16:creationId xmlns:a16="http://schemas.microsoft.com/office/drawing/2014/main" id="{173E1C8D-DF2C-D3EB-1511-0D97D406D9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0825" y="908050"/>
            <a:ext cx="8353425" cy="908050"/>
          </a:xfrm>
        </p:spPr>
        <p:txBody>
          <a:bodyPr/>
          <a:lstStyle/>
          <a:p>
            <a:pPr eaLnBrk="1" hangingPunct="1"/>
            <a:r>
              <a:rPr lang="en-CA" altLang="en-US"/>
              <a:t>When multiplying two variables with the same base, </a:t>
            </a:r>
            <a:r>
              <a:rPr lang="en-CA" altLang="en-US">
                <a:solidFill>
                  <a:schemeClr val="bg1"/>
                </a:solidFill>
              </a:rPr>
              <a:t>you “</a:t>
            </a:r>
            <a:r>
              <a:rPr lang="en-CA" altLang="en-US" b="1" i="1">
                <a:solidFill>
                  <a:schemeClr val="bg1"/>
                </a:solidFill>
              </a:rPr>
              <a:t>add</a:t>
            </a:r>
            <a:r>
              <a:rPr lang="en-CA" altLang="en-US">
                <a:solidFill>
                  <a:schemeClr val="bg1"/>
                </a:solidFill>
              </a:rPr>
              <a:t>” the exponents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8D7F0EF-BC3F-56B4-D494-45DFFE924C6E}"/>
              </a:ext>
            </a:extLst>
          </p:cNvPr>
          <p:cNvSpPr txBox="1">
            <a:spLocks/>
          </p:cNvSpPr>
          <p:nvPr/>
        </p:nvSpPr>
        <p:spPr bwMode="auto">
          <a:xfrm>
            <a:off x="255588" y="3602038"/>
            <a:ext cx="83534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400" dirty="0">
                <a:latin typeface="+mn-lt"/>
                <a:cs typeface="+mn-cs"/>
              </a:rPr>
              <a:t>When dividing two variables with the same base, you </a:t>
            </a:r>
            <a:r>
              <a:rPr lang="en-CA" sz="2400" dirty="0">
                <a:solidFill>
                  <a:schemeClr val="bg1"/>
                </a:solidFill>
                <a:latin typeface="+mn-lt"/>
                <a:cs typeface="+mn-cs"/>
              </a:rPr>
              <a:t>“</a:t>
            </a:r>
            <a:r>
              <a:rPr lang="en-CA" sz="2400" b="1" i="1" dirty="0">
                <a:solidFill>
                  <a:schemeClr val="bg1"/>
                </a:solidFill>
                <a:latin typeface="+mn-lt"/>
                <a:cs typeface="+mn-cs"/>
              </a:rPr>
              <a:t>subtract</a:t>
            </a:r>
            <a:r>
              <a:rPr lang="en-CA" sz="2400" i="1" dirty="0">
                <a:solidFill>
                  <a:schemeClr val="bg1"/>
                </a:solidFill>
                <a:latin typeface="+mn-lt"/>
                <a:cs typeface="+mn-cs"/>
              </a:rPr>
              <a:t>”</a:t>
            </a:r>
            <a:r>
              <a:rPr lang="en-CA" sz="2400" dirty="0">
                <a:solidFill>
                  <a:schemeClr val="bg1"/>
                </a:solidFill>
                <a:latin typeface="+mn-lt"/>
                <a:cs typeface="+mn-cs"/>
              </a:rPr>
              <a:t> the exponents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6B0113B-CB88-3682-6650-A3E90376CD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7388" y="2006600"/>
          <a:ext cx="1341437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83947" imgH="203112" progId="Equation.DSMT4">
                  <p:embed/>
                </p:oleObj>
              </mc:Choice>
              <mc:Fallback>
                <p:oleObj name="Equation" r:id="rId3" imgW="583947" imgH="20311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388" y="2006600"/>
                        <a:ext cx="1341437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2">
            <a:extLst>
              <a:ext uri="{FF2B5EF4-FFF2-40B4-BE49-F238E27FC236}">
                <a16:creationId xmlns:a16="http://schemas.microsoft.com/office/drawing/2014/main" id="{18A0C78F-2924-FA0B-B46D-F1CA848A63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08088" y="4494213"/>
          <a:ext cx="844550" cy="963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68300" imgH="419100" progId="Equation.DSMT4">
                  <p:embed/>
                </p:oleObj>
              </mc:Choice>
              <mc:Fallback>
                <p:oleObj name="Equation" r:id="rId5" imgW="368300" imgH="4191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8088" y="4494213"/>
                        <a:ext cx="844550" cy="963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1" name="TextBox 3">
            <a:extLst>
              <a:ext uri="{FF2B5EF4-FFF2-40B4-BE49-F238E27FC236}">
                <a16:creationId xmlns:a16="http://schemas.microsoft.com/office/drawing/2014/main" id="{8EAE8D16-99EE-04D7-F281-C5B134C0D0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1000"/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Content Placeholder 2">
            <a:extLst>
              <a:ext uri="{FF2B5EF4-FFF2-40B4-BE49-F238E27FC236}">
                <a16:creationId xmlns:a16="http://schemas.microsoft.com/office/drawing/2014/main" id="{615F76FF-297D-0FF0-CE14-56FB9216432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850" y="260350"/>
            <a:ext cx="8218488" cy="865188"/>
          </a:xfrm>
        </p:spPr>
        <p:txBody>
          <a:bodyPr/>
          <a:lstStyle/>
          <a:p>
            <a:pPr eaLnBrk="1" hangingPunct="1"/>
            <a:r>
              <a:rPr lang="en-CA" altLang="en-US" sz="2200"/>
              <a:t>When multiplying a polynomial with a monomial, distribute each term inside the brackets with the monomial.</a:t>
            </a: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AB33AC01-56A5-86EA-CBAE-D565582D1F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90888" y="1482725"/>
          <a:ext cx="15621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85800" imgH="254000" progId="Equation.DSMT4">
                  <p:embed/>
                </p:oleObj>
              </mc:Choice>
              <mc:Fallback>
                <p:oleObj name="Equation" r:id="rId3" imgW="685800" imgH="254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0888" y="1482725"/>
                        <a:ext cx="1562100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876C434-0465-ECE5-DFF5-9FFFE1921314}"/>
              </a:ext>
            </a:extLst>
          </p:cNvPr>
          <p:cNvSpPr txBox="1">
            <a:spLocks/>
          </p:cNvSpPr>
          <p:nvPr/>
        </p:nvSpPr>
        <p:spPr bwMode="auto">
          <a:xfrm>
            <a:off x="312738" y="2636838"/>
            <a:ext cx="82200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>
                <a:latin typeface="+mn-lt"/>
                <a:cs typeface="+mn-cs"/>
              </a:rPr>
              <a:t>One polynomial is the </a:t>
            </a:r>
            <a:r>
              <a:rPr lang="en-CA" sz="2200" dirty="0">
                <a:solidFill>
                  <a:schemeClr val="bg1"/>
                </a:solidFill>
                <a:latin typeface="+mn-lt"/>
                <a:cs typeface="+mn-cs"/>
              </a:rPr>
              <a:t>length and the other is the width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>
                <a:latin typeface="+mn-lt"/>
                <a:cs typeface="+mn-cs"/>
              </a:rPr>
              <a:t>The product is the </a:t>
            </a:r>
            <a:r>
              <a:rPr lang="en-CA" sz="2200" dirty="0">
                <a:solidFill>
                  <a:schemeClr val="bg1"/>
                </a:solidFill>
                <a:latin typeface="+mn-lt"/>
                <a:cs typeface="+mn-cs"/>
              </a:rPr>
              <a:t>area of the rectangle formed by the two sides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EC8BF1C-5823-4B6C-6402-8E75E27CEB11}"/>
              </a:ext>
            </a:extLst>
          </p:cNvPr>
          <p:cNvSpPr/>
          <p:nvPr/>
        </p:nvSpPr>
        <p:spPr>
          <a:xfrm>
            <a:off x="2346325" y="4171950"/>
            <a:ext cx="647700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80BA946-DCFD-049D-2A9F-F5C317B827E3}"/>
              </a:ext>
            </a:extLst>
          </p:cNvPr>
          <p:cNvSpPr/>
          <p:nvPr/>
        </p:nvSpPr>
        <p:spPr>
          <a:xfrm>
            <a:off x="2101850" y="5562600"/>
            <a:ext cx="150813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2EAFA80-1692-3BA0-B6C8-24D79965C226}"/>
              </a:ext>
            </a:extLst>
          </p:cNvPr>
          <p:cNvSpPr/>
          <p:nvPr/>
        </p:nvSpPr>
        <p:spPr>
          <a:xfrm>
            <a:off x="2101850" y="4873625"/>
            <a:ext cx="152400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9B50563-D1E4-05E7-93FB-FAE7A04F7D7E}"/>
              </a:ext>
            </a:extLst>
          </p:cNvPr>
          <p:cNvSpPr/>
          <p:nvPr/>
        </p:nvSpPr>
        <p:spPr>
          <a:xfrm>
            <a:off x="2101850" y="4171950"/>
            <a:ext cx="152400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1DF2693-B055-9B44-9CC5-35B527F00F47}"/>
              </a:ext>
            </a:extLst>
          </p:cNvPr>
          <p:cNvSpPr/>
          <p:nvPr/>
        </p:nvSpPr>
        <p:spPr>
          <a:xfrm rot="16200000">
            <a:off x="4035425" y="3684588"/>
            <a:ext cx="149225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F7EB5C6-E277-20DA-6328-67C734C2DD88}"/>
              </a:ext>
            </a:extLst>
          </p:cNvPr>
          <p:cNvSpPr/>
          <p:nvPr/>
        </p:nvSpPr>
        <p:spPr>
          <a:xfrm rot="16200000">
            <a:off x="3313906" y="3685382"/>
            <a:ext cx="150813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94132C1-0E8F-3ACB-ABDA-3F8B5E1A34FE}"/>
              </a:ext>
            </a:extLst>
          </p:cNvPr>
          <p:cNvSpPr/>
          <p:nvPr/>
        </p:nvSpPr>
        <p:spPr>
          <a:xfrm rot="16200000">
            <a:off x="2594768" y="3685382"/>
            <a:ext cx="150813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87084EF-8937-66F6-2406-998759B77499}"/>
              </a:ext>
            </a:extLst>
          </p:cNvPr>
          <p:cNvSpPr/>
          <p:nvPr/>
        </p:nvSpPr>
        <p:spPr>
          <a:xfrm rot="16200000">
            <a:off x="4754562" y="3684588"/>
            <a:ext cx="149225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73EEE23-4FA5-DFAD-481D-FE835936BCDA}"/>
              </a:ext>
            </a:extLst>
          </p:cNvPr>
          <p:cNvSpPr/>
          <p:nvPr/>
        </p:nvSpPr>
        <p:spPr>
          <a:xfrm rot="16200000">
            <a:off x="5226844" y="3933031"/>
            <a:ext cx="142875" cy="1444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79021E7-1527-DE8E-0682-3F577DEEA72D}"/>
              </a:ext>
            </a:extLst>
          </p:cNvPr>
          <p:cNvSpPr/>
          <p:nvPr/>
        </p:nvSpPr>
        <p:spPr>
          <a:xfrm rot="16200000">
            <a:off x="5442744" y="3933031"/>
            <a:ext cx="142875" cy="1444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0CE99E9-7D47-9454-F7EC-0E10E1F8940E}"/>
              </a:ext>
            </a:extLst>
          </p:cNvPr>
          <p:cNvSpPr/>
          <p:nvPr/>
        </p:nvSpPr>
        <p:spPr>
          <a:xfrm rot="16200000">
            <a:off x="5658644" y="3933031"/>
            <a:ext cx="142875" cy="1444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40AC8CE-CABD-9B2F-54FA-89A792449090}"/>
              </a:ext>
            </a:extLst>
          </p:cNvPr>
          <p:cNvSpPr/>
          <p:nvPr/>
        </p:nvSpPr>
        <p:spPr>
          <a:xfrm rot="16200000">
            <a:off x="5874544" y="3933031"/>
            <a:ext cx="142875" cy="1444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CB4AE72-04C9-71A7-7AC8-0056F604E3DB}"/>
              </a:ext>
            </a:extLst>
          </p:cNvPr>
          <p:cNvSpPr/>
          <p:nvPr/>
        </p:nvSpPr>
        <p:spPr>
          <a:xfrm rot="16200000">
            <a:off x="6090444" y="3933031"/>
            <a:ext cx="142875" cy="1444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DA52698-494D-5B15-AC46-B11B94EA6A1A}"/>
              </a:ext>
            </a:extLst>
          </p:cNvPr>
          <p:cNvSpPr/>
          <p:nvPr/>
        </p:nvSpPr>
        <p:spPr>
          <a:xfrm rot="16200000">
            <a:off x="6306344" y="3933031"/>
            <a:ext cx="142875" cy="1444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215D565-2BFB-634C-0C01-C8EFD2D9551C}"/>
              </a:ext>
            </a:extLst>
          </p:cNvPr>
          <p:cNvSpPr/>
          <p:nvPr/>
        </p:nvSpPr>
        <p:spPr>
          <a:xfrm rot="16200000">
            <a:off x="6522244" y="3933031"/>
            <a:ext cx="142875" cy="1444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6AAB283-A0CE-84F9-2FBD-8A3A3CFD828F}"/>
              </a:ext>
            </a:extLst>
          </p:cNvPr>
          <p:cNvSpPr/>
          <p:nvPr/>
        </p:nvSpPr>
        <p:spPr>
          <a:xfrm rot="16200000">
            <a:off x="6738144" y="3933031"/>
            <a:ext cx="142875" cy="1444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24B3E2FC-C4AC-D4A7-75F3-BAAA83C85DB7}"/>
              </a:ext>
            </a:extLst>
          </p:cNvPr>
          <p:cNvCxnSpPr/>
          <p:nvPr/>
        </p:nvCxnSpPr>
        <p:spPr>
          <a:xfrm rot="16200000" flipH="1">
            <a:off x="1122362" y="5102226"/>
            <a:ext cx="235267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3709DD98-27CD-5534-A498-11D4CD4DB918}"/>
              </a:ext>
            </a:extLst>
          </p:cNvPr>
          <p:cNvCxnSpPr/>
          <p:nvPr/>
        </p:nvCxnSpPr>
        <p:spPr>
          <a:xfrm flipV="1">
            <a:off x="2068513" y="4114800"/>
            <a:ext cx="4951412" cy="1111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6" name="Object 5">
            <a:extLst>
              <a:ext uri="{FF2B5EF4-FFF2-40B4-BE49-F238E27FC236}">
                <a16:creationId xmlns:a16="http://schemas.microsoft.com/office/drawing/2014/main" id="{6608A10F-82AF-0FB9-DEF4-3357107196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04975" y="4354513"/>
          <a:ext cx="2889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835" imgH="139518" progId="Equation.DSMT4">
                  <p:embed/>
                </p:oleObj>
              </mc:Choice>
              <mc:Fallback>
                <p:oleObj name="Equation" r:id="rId5" imgW="126835" imgH="139518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4975" y="4354513"/>
                        <a:ext cx="2889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6">
            <a:extLst>
              <a:ext uri="{FF2B5EF4-FFF2-40B4-BE49-F238E27FC236}">
                <a16:creationId xmlns:a16="http://schemas.microsoft.com/office/drawing/2014/main" id="{479A11F0-EE5F-3679-2A7A-510CACD091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89100" y="5035550"/>
          <a:ext cx="2889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835" imgH="139518" progId="Equation.DSMT4">
                  <p:embed/>
                </p:oleObj>
              </mc:Choice>
              <mc:Fallback>
                <p:oleObj name="Equation" r:id="rId7" imgW="126835" imgH="139518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5035550"/>
                        <a:ext cx="2889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7">
            <a:extLst>
              <a:ext uri="{FF2B5EF4-FFF2-40B4-BE49-F238E27FC236}">
                <a16:creationId xmlns:a16="http://schemas.microsoft.com/office/drawing/2014/main" id="{098A31E4-FCBD-49AF-242F-13D84DFD06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00213" y="5716588"/>
          <a:ext cx="2889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835" imgH="139518" progId="Equation.DSMT4">
                  <p:embed/>
                </p:oleObj>
              </mc:Choice>
              <mc:Fallback>
                <p:oleObj name="Equation" r:id="rId8" imgW="126835" imgH="139518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0213" y="5716588"/>
                        <a:ext cx="2889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8">
            <a:extLst>
              <a:ext uri="{FF2B5EF4-FFF2-40B4-BE49-F238E27FC236}">
                <a16:creationId xmlns:a16="http://schemas.microsoft.com/office/drawing/2014/main" id="{E4E1F7D5-D7AC-3BAA-0C61-4ACE1E87D4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6188" y="3646488"/>
          <a:ext cx="2889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835" imgH="139518" progId="Equation.DSMT4">
                  <p:embed/>
                </p:oleObj>
              </mc:Choice>
              <mc:Fallback>
                <p:oleObj name="Equation" r:id="rId9" imgW="126835" imgH="139518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6188" y="3646488"/>
                        <a:ext cx="2889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9">
            <a:extLst>
              <a:ext uri="{FF2B5EF4-FFF2-40B4-BE49-F238E27FC236}">
                <a16:creationId xmlns:a16="http://schemas.microsoft.com/office/drawing/2014/main" id="{12C18513-5834-6258-338D-CEDA840B51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33738" y="3638550"/>
          <a:ext cx="2889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835" imgH="139518" progId="Equation.DSMT4">
                  <p:embed/>
                </p:oleObj>
              </mc:Choice>
              <mc:Fallback>
                <p:oleObj name="Equation" r:id="rId10" imgW="126835" imgH="139518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3738" y="3638550"/>
                        <a:ext cx="2889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10">
            <a:extLst>
              <a:ext uri="{FF2B5EF4-FFF2-40B4-BE49-F238E27FC236}">
                <a16:creationId xmlns:a16="http://schemas.microsoft.com/office/drawing/2014/main" id="{C828A491-AB18-B50F-F395-C641599A03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51288" y="3641725"/>
          <a:ext cx="2889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835" imgH="139518" progId="Equation.DSMT4">
                  <p:embed/>
                </p:oleObj>
              </mc:Choice>
              <mc:Fallback>
                <p:oleObj name="Equation" r:id="rId11" imgW="126835" imgH="139518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1288" y="3641725"/>
                        <a:ext cx="2889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11">
            <a:extLst>
              <a:ext uri="{FF2B5EF4-FFF2-40B4-BE49-F238E27FC236}">
                <a16:creationId xmlns:a16="http://schemas.microsoft.com/office/drawing/2014/main" id="{04AFA346-2FF0-369C-E280-E7E9357C74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81538" y="3660775"/>
          <a:ext cx="2889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835" imgH="139518" progId="Equation.DSMT4">
                  <p:embed/>
                </p:oleObj>
              </mc:Choice>
              <mc:Fallback>
                <p:oleObj name="Equation" r:id="rId12" imgW="126835" imgH="139518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1538" y="3660775"/>
                        <a:ext cx="2889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12">
            <a:extLst>
              <a:ext uri="{FF2B5EF4-FFF2-40B4-BE49-F238E27FC236}">
                <a16:creationId xmlns:a16="http://schemas.microsoft.com/office/drawing/2014/main" id="{E71BA871-AC58-EB43-473D-66A9020C6B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43575" y="3568700"/>
          <a:ext cx="46196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02936" imgH="177569" progId="Equation.DSMT4">
                  <p:embed/>
                </p:oleObj>
              </mc:Choice>
              <mc:Fallback>
                <p:oleObj name="Equation" r:id="rId13" imgW="202936" imgH="177569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3575" y="3568700"/>
                        <a:ext cx="461963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Rectangle 53">
            <a:extLst>
              <a:ext uri="{FF2B5EF4-FFF2-40B4-BE49-F238E27FC236}">
                <a16:creationId xmlns:a16="http://schemas.microsoft.com/office/drawing/2014/main" id="{193E46C3-7DD6-C2E4-32BF-271AE7665036}"/>
              </a:ext>
            </a:extLst>
          </p:cNvPr>
          <p:cNvSpPr/>
          <p:nvPr/>
        </p:nvSpPr>
        <p:spPr>
          <a:xfrm>
            <a:off x="2351088" y="4873625"/>
            <a:ext cx="647700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656A424A-7D3D-DB72-220A-55B322C06A2A}"/>
              </a:ext>
            </a:extLst>
          </p:cNvPr>
          <p:cNvSpPr/>
          <p:nvPr/>
        </p:nvSpPr>
        <p:spPr>
          <a:xfrm>
            <a:off x="2355850" y="5561013"/>
            <a:ext cx="647700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5956FB1-27A6-1D9C-F541-1D7650B0AE8B}"/>
              </a:ext>
            </a:extLst>
          </p:cNvPr>
          <p:cNvSpPr/>
          <p:nvPr/>
        </p:nvSpPr>
        <p:spPr>
          <a:xfrm>
            <a:off x="3063875" y="4171950"/>
            <a:ext cx="647700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869FC13-1D11-11FA-DD41-6355CC25F672}"/>
              </a:ext>
            </a:extLst>
          </p:cNvPr>
          <p:cNvSpPr/>
          <p:nvPr/>
        </p:nvSpPr>
        <p:spPr>
          <a:xfrm>
            <a:off x="3068638" y="4873625"/>
            <a:ext cx="647700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6D02ACEF-DAAD-E4E6-7F6A-AEFE91120469}"/>
              </a:ext>
            </a:extLst>
          </p:cNvPr>
          <p:cNvSpPr/>
          <p:nvPr/>
        </p:nvSpPr>
        <p:spPr>
          <a:xfrm>
            <a:off x="3073400" y="5561013"/>
            <a:ext cx="647700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9B660A7-AA80-EA91-D423-687B56690475}"/>
              </a:ext>
            </a:extLst>
          </p:cNvPr>
          <p:cNvSpPr/>
          <p:nvPr/>
        </p:nvSpPr>
        <p:spPr>
          <a:xfrm>
            <a:off x="3781425" y="4171950"/>
            <a:ext cx="647700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9D7A746-270A-5286-F9F4-773BEC40CB13}"/>
              </a:ext>
            </a:extLst>
          </p:cNvPr>
          <p:cNvSpPr/>
          <p:nvPr/>
        </p:nvSpPr>
        <p:spPr>
          <a:xfrm>
            <a:off x="3786188" y="4873625"/>
            <a:ext cx="647700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3DFCD79-1716-0E3E-25CA-0763E03EF186}"/>
              </a:ext>
            </a:extLst>
          </p:cNvPr>
          <p:cNvSpPr/>
          <p:nvPr/>
        </p:nvSpPr>
        <p:spPr>
          <a:xfrm>
            <a:off x="3789363" y="5561013"/>
            <a:ext cx="647700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B7966325-6EF6-8DE0-52BD-BCBF84CFA0C0}"/>
              </a:ext>
            </a:extLst>
          </p:cNvPr>
          <p:cNvSpPr/>
          <p:nvPr/>
        </p:nvSpPr>
        <p:spPr>
          <a:xfrm>
            <a:off x="4498975" y="4171950"/>
            <a:ext cx="647700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4702169E-D0FB-F146-09E5-53D60D18BBBB}"/>
              </a:ext>
            </a:extLst>
          </p:cNvPr>
          <p:cNvSpPr/>
          <p:nvPr/>
        </p:nvSpPr>
        <p:spPr>
          <a:xfrm>
            <a:off x="4502150" y="4873625"/>
            <a:ext cx="647700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A634A867-1009-40E5-6DA6-20ED87E73EDE}"/>
              </a:ext>
            </a:extLst>
          </p:cNvPr>
          <p:cNvSpPr/>
          <p:nvPr/>
        </p:nvSpPr>
        <p:spPr>
          <a:xfrm>
            <a:off x="4506913" y="5561013"/>
            <a:ext cx="647700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82C46172-C30D-87EC-D433-E0735FC6DAFB}"/>
              </a:ext>
            </a:extLst>
          </p:cNvPr>
          <p:cNvSpPr/>
          <p:nvPr/>
        </p:nvSpPr>
        <p:spPr>
          <a:xfrm>
            <a:off x="5226050" y="5561013"/>
            <a:ext cx="150813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F5B34657-F14B-5C78-C1CD-9FB80B9117FF}"/>
              </a:ext>
            </a:extLst>
          </p:cNvPr>
          <p:cNvSpPr/>
          <p:nvPr/>
        </p:nvSpPr>
        <p:spPr>
          <a:xfrm>
            <a:off x="5226050" y="4873625"/>
            <a:ext cx="152400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BB8F423C-CC24-925B-27BC-CDBDE9609395}"/>
              </a:ext>
            </a:extLst>
          </p:cNvPr>
          <p:cNvSpPr/>
          <p:nvPr/>
        </p:nvSpPr>
        <p:spPr>
          <a:xfrm>
            <a:off x="5226050" y="4171950"/>
            <a:ext cx="152400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750BF4B2-DBF6-02C3-FB3F-25B9FCA9AAAE}"/>
              </a:ext>
            </a:extLst>
          </p:cNvPr>
          <p:cNvSpPr/>
          <p:nvPr/>
        </p:nvSpPr>
        <p:spPr>
          <a:xfrm>
            <a:off x="5446713" y="5561013"/>
            <a:ext cx="150812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21B5404E-C611-4409-E4A2-7C75079BDC3B}"/>
              </a:ext>
            </a:extLst>
          </p:cNvPr>
          <p:cNvSpPr/>
          <p:nvPr/>
        </p:nvSpPr>
        <p:spPr>
          <a:xfrm>
            <a:off x="5446713" y="4873625"/>
            <a:ext cx="150812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B301CD0E-AA1F-2662-87ED-FA67983E5740}"/>
              </a:ext>
            </a:extLst>
          </p:cNvPr>
          <p:cNvSpPr/>
          <p:nvPr/>
        </p:nvSpPr>
        <p:spPr>
          <a:xfrm>
            <a:off x="5446713" y="4171950"/>
            <a:ext cx="150812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D460AE5A-1B7B-2A32-FD0D-5F8894994AF4}"/>
              </a:ext>
            </a:extLst>
          </p:cNvPr>
          <p:cNvSpPr/>
          <p:nvPr/>
        </p:nvSpPr>
        <p:spPr>
          <a:xfrm>
            <a:off x="5653088" y="5561013"/>
            <a:ext cx="149225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0ACF8FD1-D56E-E531-6711-8E68E0E579B4}"/>
              </a:ext>
            </a:extLst>
          </p:cNvPr>
          <p:cNvSpPr/>
          <p:nvPr/>
        </p:nvSpPr>
        <p:spPr>
          <a:xfrm>
            <a:off x="5653088" y="4873625"/>
            <a:ext cx="150812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A145DAE6-E3FA-147B-AD85-33BAA36D5158}"/>
              </a:ext>
            </a:extLst>
          </p:cNvPr>
          <p:cNvSpPr/>
          <p:nvPr/>
        </p:nvSpPr>
        <p:spPr>
          <a:xfrm>
            <a:off x="5653088" y="4171950"/>
            <a:ext cx="150812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44E1A102-D0CC-8253-1EE2-C387A484400B}"/>
              </a:ext>
            </a:extLst>
          </p:cNvPr>
          <p:cNvSpPr/>
          <p:nvPr/>
        </p:nvSpPr>
        <p:spPr>
          <a:xfrm>
            <a:off x="5872163" y="5561013"/>
            <a:ext cx="150812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39654EBE-8FEF-6A67-E88C-31B34261BE4E}"/>
              </a:ext>
            </a:extLst>
          </p:cNvPr>
          <p:cNvSpPr/>
          <p:nvPr/>
        </p:nvSpPr>
        <p:spPr>
          <a:xfrm>
            <a:off x="5872163" y="4873625"/>
            <a:ext cx="150812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8A1C6BC2-7537-B7D6-17F3-DF4B11C87378}"/>
              </a:ext>
            </a:extLst>
          </p:cNvPr>
          <p:cNvSpPr/>
          <p:nvPr/>
        </p:nvSpPr>
        <p:spPr>
          <a:xfrm>
            <a:off x="5872163" y="4171950"/>
            <a:ext cx="150812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1D6572F-808A-D6E6-5E74-E247BB5F985F}"/>
              </a:ext>
            </a:extLst>
          </p:cNvPr>
          <p:cNvSpPr/>
          <p:nvPr/>
        </p:nvSpPr>
        <p:spPr>
          <a:xfrm>
            <a:off x="6091238" y="5561013"/>
            <a:ext cx="150812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1E4047CD-B73E-0303-7D8E-4B456835D719}"/>
              </a:ext>
            </a:extLst>
          </p:cNvPr>
          <p:cNvSpPr/>
          <p:nvPr/>
        </p:nvSpPr>
        <p:spPr>
          <a:xfrm>
            <a:off x="6091238" y="4873625"/>
            <a:ext cx="152400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4C2DB269-2464-2CDC-26ED-C5CDF8F36540}"/>
              </a:ext>
            </a:extLst>
          </p:cNvPr>
          <p:cNvSpPr/>
          <p:nvPr/>
        </p:nvSpPr>
        <p:spPr>
          <a:xfrm>
            <a:off x="6091238" y="4171950"/>
            <a:ext cx="152400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65A6C603-59F1-3F0E-ED07-399D540AFC39}"/>
              </a:ext>
            </a:extLst>
          </p:cNvPr>
          <p:cNvSpPr/>
          <p:nvPr/>
        </p:nvSpPr>
        <p:spPr>
          <a:xfrm>
            <a:off x="6324600" y="5561013"/>
            <a:ext cx="150813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9730264-DA8A-FDC9-8290-81C20AB14602}"/>
              </a:ext>
            </a:extLst>
          </p:cNvPr>
          <p:cNvSpPr/>
          <p:nvPr/>
        </p:nvSpPr>
        <p:spPr>
          <a:xfrm>
            <a:off x="6324600" y="4873625"/>
            <a:ext cx="152400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3EB74225-2DA3-7599-953A-3C0425968AFE}"/>
              </a:ext>
            </a:extLst>
          </p:cNvPr>
          <p:cNvSpPr/>
          <p:nvPr/>
        </p:nvSpPr>
        <p:spPr>
          <a:xfrm>
            <a:off x="6324600" y="4171950"/>
            <a:ext cx="152400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2F912F6E-619B-0A61-1244-05A99E269CD4}"/>
              </a:ext>
            </a:extLst>
          </p:cNvPr>
          <p:cNvSpPr/>
          <p:nvPr/>
        </p:nvSpPr>
        <p:spPr>
          <a:xfrm>
            <a:off x="6557963" y="5561013"/>
            <a:ext cx="150812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20A457FC-2C2F-BAD2-0C73-1C057B791ED6}"/>
              </a:ext>
            </a:extLst>
          </p:cNvPr>
          <p:cNvSpPr/>
          <p:nvPr/>
        </p:nvSpPr>
        <p:spPr>
          <a:xfrm>
            <a:off x="6557963" y="4873625"/>
            <a:ext cx="150812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5920C355-7AD8-DFDD-7621-4FCE00A63528}"/>
              </a:ext>
            </a:extLst>
          </p:cNvPr>
          <p:cNvSpPr/>
          <p:nvPr/>
        </p:nvSpPr>
        <p:spPr>
          <a:xfrm>
            <a:off x="6557963" y="4171950"/>
            <a:ext cx="150812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16DF521E-AF6E-1A3D-8BF1-5AD58BFC4839}"/>
              </a:ext>
            </a:extLst>
          </p:cNvPr>
          <p:cNvSpPr/>
          <p:nvPr/>
        </p:nvSpPr>
        <p:spPr>
          <a:xfrm>
            <a:off x="6777038" y="5561013"/>
            <a:ext cx="150812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F7A9F695-92A2-66AA-9510-5F345213D652}"/>
              </a:ext>
            </a:extLst>
          </p:cNvPr>
          <p:cNvSpPr/>
          <p:nvPr/>
        </p:nvSpPr>
        <p:spPr>
          <a:xfrm>
            <a:off x="6777038" y="4873625"/>
            <a:ext cx="152400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FB7D22EF-0616-8F1C-2C49-041BC2F8F09E}"/>
              </a:ext>
            </a:extLst>
          </p:cNvPr>
          <p:cNvSpPr/>
          <p:nvPr/>
        </p:nvSpPr>
        <p:spPr>
          <a:xfrm>
            <a:off x="6777038" y="4171950"/>
            <a:ext cx="152400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0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3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9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5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1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3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6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9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2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5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8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1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4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0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6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9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5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8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1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4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7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0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3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6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9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2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5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8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1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4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7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0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3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6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9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2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9" grpId="0" animBg="1"/>
      <p:bldP spid="69" grpId="1" animBg="1"/>
      <p:bldP spid="70" grpId="0" animBg="1"/>
      <p:bldP spid="70" grpId="1" animBg="1"/>
      <p:bldP spid="71" grpId="0" animBg="1"/>
      <p:bldP spid="71" grpId="1" animBg="1"/>
      <p:bldP spid="72" grpId="0" animBg="1"/>
      <p:bldP spid="72" grpId="1" animBg="1"/>
      <p:bldP spid="73" grpId="0" animBg="1"/>
      <p:bldP spid="73" grpId="1" animBg="1"/>
      <p:bldP spid="74" grpId="0" animBg="1"/>
      <p:bldP spid="74" grpId="1" animBg="1"/>
      <p:bldP spid="75" grpId="0" animBg="1"/>
      <p:bldP spid="75" grpId="1" animBg="1"/>
      <p:bldP spid="76" grpId="0" animBg="1"/>
      <p:bldP spid="76" grpId="1" animBg="1"/>
      <p:bldP spid="77" grpId="0" animBg="1"/>
      <p:bldP spid="77" grpId="1" animBg="1"/>
      <p:bldP spid="78" grpId="0" animBg="1"/>
      <p:bldP spid="78" grpId="1" animBg="1"/>
      <p:bldP spid="79" grpId="0" animBg="1"/>
      <p:bldP spid="79" grpId="1" animBg="1"/>
      <p:bldP spid="80" grpId="0" animBg="1"/>
      <p:bldP spid="80" grpId="1" animBg="1"/>
      <p:bldP spid="81" grpId="0" animBg="1"/>
      <p:bldP spid="81" grpId="1" animBg="1"/>
      <p:bldP spid="82" grpId="0" animBg="1"/>
      <p:bldP spid="82" grpId="1" animBg="1"/>
      <p:bldP spid="83" grpId="0" animBg="1"/>
      <p:bldP spid="83" grpId="1" animBg="1"/>
      <p:bldP spid="84" grpId="0" animBg="1"/>
      <p:bldP spid="84" grpId="1" animBg="1"/>
      <p:bldP spid="85" grpId="0" animBg="1"/>
      <p:bldP spid="85" grpId="1" animBg="1"/>
      <p:bldP spid="86" grpId="0" animBg="1"/>
      <p:bldP spid="86" grpId="1" animBg="1"/>
      <p:bldP spid="87" grpId="0" animBg="1"/>
      <p:bldP spid="87" grpId="1" animBg="1"/>
      <p:bldP spid="88" grpId="0" animBg="1"/>
      <p:bldP spid="8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27E77-527A-DB7C-F348-7B0922567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6130925" cy="56197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Practice: Simplify the following</a:t>
            </a:r>
          </a:p>
        </p:txBody>
      </p:sp>
      <p:graphicFrame>
        <p:nvGraphicFramePr>
          <p:cNvPr id="3074" name="Object 9">
            <a:extLst>
              <a:ext uri="{FF2B5EF4-FFF2-40B4-BE49-F238E27FC236}">
                <a16:creationId xmlns:a16="http://schemas.microsoft.com/office/drawing/2014/main" id="{149AE471-0951-A022-4AB0-4589029387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1150" y="1298575"/>
          <a:ext cx="172720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50531" imgH="253890" progId="Equation.DSMT4">
                  <p:embed/>
                </p:oleObj>
              </mc:Choice>
              <mc:Fallback>
                <p:oleObj name="Equation" r:id="rId3" imgW="850531" imgH="25389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" y="1298575"/>
                        <a:ext cx="1727200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>
            <a:extLst>
              <a:ext uri="{FF2B5EF4-FFF2-40B4-BE49-F238E27FC236}">
                <a16:creationId xmlns:a16="http://schemas.microsoft.com/office/drawing/2014/main" id="{96E22146-94AF-0B45-28CF-1C3457B8A8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18000" y="1317625"/>
          <a:ext cx="2759075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58310" imgH="253890" progId="Equation.DSMT4">
                  <p:embed/>
                </p:oleObj>
              </mc:Choice>
              <mc:Fallback>
                <p:oleObj name="Equation" r:id="rId5" imgW="1358310" imgH="25389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0" y="1317625"/>
                        <a:ext cx="2759075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>
            <a:extLst>
              <a:ext uri="{FF2B5EF4-FFF2-40B4-BE49-F238E27FC236}">
                <a16:creationId xmlns:a16="http://schemas.microsoft.com/office/drawing/2014/main" id="{8C210D33-6EEB-7812-E42D-B3C5738967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1613" y="3252788"/>
          <a:ext cx="4614862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273300" imgH="279400" progId="Equation.DSMT4">
                  <p:embed/>
                </p:oleObj>
              </mc:Choice>
              <mc:Fallback>
                <p:oleObj name="Equation" r:id="rId7" imgW="2273300" imgH="279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613" y="3252788"/>
                        <a:ext cx="4614862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Content Placeholder 2">
            <a:extLst>
              <a:ext uri="{FF2B5EF4-FFF2-40B4-BE49-F238E27FC236}">
                <a16:creationId xmlns:a16="http://schemas.microsoft.com/office/drawing/2014/main" id="{EBF005A4-828C-EDE7-2FB3-3BEF693C5AE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95275" y="282575"/>
            <a:ext cx="8202613" cy="860425"/>
          </a:xfrm>
        </p:spPr>
        <p:txBody>
          <a:bodyPr/>
          <a:lstStyle/>
          <a:p>
            <a:pPr eaLnBrk="1" hangingPunct="1"/>
            <a:r>
              <a:rPr lang="en-CA" altLang="en-US" sz="2200"/>
              <a:t>When dividing polynomials, divide </a:t>
            </a:r>
            <a:r>
              <a:rPr lang="en-CA" altLang="en-US" sz="2200">
                <a:solidFill>
                  <a:schemeClr val="bg1"/>
                </a:solidFill>
              </a:rPr>
              <a:t>each term in the quotient by the monomial in the divisor </a:t>
            </a: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D5F42289-9C1F-8D58-2F17-77AB929D59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73288" y="1163638"/>
          <a:ext cx="134302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34725" imgH="418918" progId="Equation.DSMT4">
                  <p:embed/>
                </p:oleObj>
              </mc:Choice>
              <mc:Fallback>
                <p:oleObj name="Equation" r:id="rId3" imgW="634725" imgH="418918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3288" y="1163638"/>
                        <a:ext cx="1343025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B1ABBAF-B0E5-1BFF-0EA2-0DDFC7FA88EA}"/>
              </a:ext>
            </a:extLst>
          </p:cNvPr>
          <p:cNvSpPr txBox="1">
            <a:spLocks/>
          </p:cNvSpPr>
          <p:nvPr/>
        </p:nvSpPr>
        <p:spPr bwMode="auto">
          <a:xfrm>
            <a:off x="273050" y="2720975"/>
            <a:ext cx="8202613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>
                <a:latin typeface="+mn-lt"/>
                <a:cs typeface="+mn-cs"/>
              </a:rPr>
              <a:t>The polynomial </a:t>
            </a:r>
            <a:r>
              <a:rPr lang="en-CA" sz="2200" dirty="0">
                <a:solidFill>
                  <a:schemeClr val="bg1"/>
                </a:solidFill>
                <a:latin typeface="+mn-lt"/>
                <a:cs typeface="+mn-cs"/>
              </a:rPr>
              <a:t>in the numerator is the area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>
                <a:latin typeface="+mn-lt"/>
                <a:cs typeface="+mn-cs"/>
              </a:rPr>
              <a:t>The divisor </a:t>
            </a:r>
            <a:r>
              <a:rPr lang="en-CA" sz="2200" dirty="0">
                <a:solidFill>
                  <a:schemeClr val="bg1"/>
                </a:solidFill>
                <a:latin typeface="+mn-lt"/>
                <a:cs typeface="+mn-cs"/>
              </a:rPr>
              <a:t>is the length of the rectangle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>
                <a:latin typeface="+mn-lt"/>
                <a:cs typeface="+mn-cs"/>
              </a:rPr>
              <a:t>The quotient </a:t>
            </a:r>
            <a:r>
              <a:rPr lang="en-CA" sz="2200" dirty="0">
                <a:solidFill>
                  <a:schemeClr val="bg1"/>
                </a:solidFill>
                <a:latin typeface="+mn-lt"/>
                <a:cs typeface="+mn-cs"/>
              </a:rPr>
              <a:t>is the width of the rectangle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B097F46-2875-86BD-F9B1-2084DB4DF637}"/>
              </a:ext>
            </a:extLst>
          </p:cNvPr>
          <p:cNvSpPr/>
          <p:nvPr/>
        </p:nvSpPr>
        <p:spPr>
          <a:xfrm>
            <a:off x="2878138" y="4505325"/>
            <a:ext cx="2797175" cy="15589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8440DA3-F404-4FC8-E84C-994FAE061F5F}"/>
              </a:ext>
            </a:extLst>
          </p:cNvPr>
          <p:cNvCxnSpPr/>
          <p:nvPr/>
        </p:nvCxnSpPr>
        <p:spPr>
          <a:xfrm rot="5400000">
            <a:off x="3960019" y="5277644"/>
            <a:ext cx="157321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C5135-AE15-2E2A-4D37-9B67A33E9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Practice simplify</a:t>
            </a:r>
          </a:p>
        </p:txBody>
      </p:sp>
      <p:graphicFrame>
        <p:nvGraphicFramePr>
          <p:cNvPr id="5122" name="Object 4">
            <a:extLst>
              <a:ext uri="{FF2B5EF4-FFF2-40B4-BE49-F238E27FC236}">
                <a16:creationId xmlns:a16="http://schemas.microsoft.com/office/drawing/2014/main" id="{6AC32272-E55F-DCF3-C8E5-F4B3797245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538" y="1052513"/>
          <a:ext cx="1531937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12447" imgH="418918" progId="Equation.DSMT4">
                  <p:embed/>
                </p:oleObj>
              </mc:Choice>
              <mc:Fallback>
                <p:oleObj name="Equation" r:id="rId3" imgW="812447" imgH="418918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38" y="1052513"/>
                        <a:ext cx="1531937" cy="788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>
            <a:extLst>
              <a:ext uri="{FF2B5EF4-FFF2-40B4-BE49-F238E27FC236}">
                <a16:creationId xmlns:a16="http://schemas.microsoft.com/office/drawing/2014/main" id="{40B4F3AD-E729-52A8-0A60-2254B8DAED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89375" y="1042988"/>
          <a:ext cx="2681288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22400" imgH="419100" progId="Equation.DSMT4">
                  <p:embed/>
                </p:oleObj>
              </mc:Choice>
              <mc:Fallback>
                <p:oleObj name="Equation" r:id="rId5" imgW="1422400" imgH="4191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9375" y="1042988"/>
                        <a:ext cx="2681288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5">
            <a:extLst>
              <a:ext uri="{FF2B5EF4-FFF2-40B4-BE49-F238E27FC236}">
                <a16:creationId xmlns:a16="http://schemas.microsoft.com/office/drawing/2014/main" id="{C0706704-B9F1-D786-FF4B-6ED90F2C3D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5575" y="3481388"/>
          <a:ext cx="394970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095500" imgH="419100" progId="Equation.DSMT4">
                  <p:embed/>
                </p:oleObj>
              </mc:Choice>
              <mc:Fallback>
                <p:oleObj name="Equation" r:id="rId7" imgW="2095500" imgH="4191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75" y="3481388"/>
                        <a:ext cx="3949700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4AD78-ACE1-A7BC-0C7B-DBBBB9804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127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II) Multiplying two Binomials</a:t>
            </a:r>
          </a:p>
        </p:txBody>
      </p:sp>
      <p:sp>
        <p:nvSpPr>
          <p:cNvPr id="6161" name="Content Placeholder 2">
            <a:extLst>
              <a:ext uri="{FF2B5EF4-FFF2-40B4-BE49-F238E27FC236}">
                <a16:creationId xmlns:a16="http://schemas.microsoft.com/office/drawing/2014/main" id="{AB00B6E4-F940-E6C1-6545-4717402E784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47638" y="968375"/>
            <a:ext cx="8485187" cy="1344613"/>
          </a:xfrm>
        </p:spPr>
        <p:txBody>
          <a:bodyPr/>
          <a:lstStyle/>
          <a:p>
            <a:pPr eaLnBrk="1" hangingPunct="1"/>
            <a:r>
              <a:rPr lang="en-CA" altLang="en-US" sz="2200"/>
              <a:t>When multiplying two binomials, </a:t>
            </a:r>
            <a:r>
              <a:rPr lang="en-CA" altLang="en-US" sz="2200">
                <a:solidFill>
                  <a:schemeClr val="bg1"/>
                </a:solidFill>
              </a:rPr>
              <a:t>use each binomial to form the sides of a rectangle </a:t>
            </a:r>
          </a:p>
          <a:p>
            <a:pPr eaLnBrk="1" hangingPunct="1"/>
            <a:r>
              <a:rPr lang="en-CA" altLang="en-US" sz="2200"/>
              <a:t>Expand to find the area</a:t>
            </a:r>
          </a:p>
        </p:txBody>
      </p:sp>
      <p:graphicFrame>
        <p:nvGraphicFramePr>
          <p:cNvPr id="14340" name="Object 4">
            <a:extLst>
              <a:ext uri="{FF2B5EF4-FFF2-40B4-BE49-F238E27FC236}">
                <a16:creationId xmlns:a16="http://schemas.microsoft.com/office/drawing/2014/main" id="{1B242B83-4D2B-F592-D7E5-4272926674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89075" y="2279650"/>
          <a:ext cx="2014538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52087" imgH="253890" progId="Equation.DSMT4">
                  <p:embed/>
                </p:oleObj>
              </mc:Choice>
              <mc:Fallback>
                <p:oleObj name="Equation" r:id="rId3" imgW="952087" imgH="25389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9075" y="2279650"/>
                        <a:ext cx="2014538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2D9E2667-1D97-9205-4673-2F7C714D8A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93838" y="2284413"/>
          <a:ext cx="1100137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20474" imgH="253890" progId="Equation.DSMT4">
                  <p:embed/>
                </p:oleObj>
              </mc:Choice>
              <mc:Fallback>
                <p:oleObj name="Equation" r:id="rId5" imgW="520474" imgH="25389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3838" y="2284413"/>
                        <a:ext cx="1100137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>
            <a:extLst>
              <a:ext uri="{FF2B5EF4-FFF2-40B4-BE49-F238E27FC236}">
                <a16:creationId xmlns:a16="http://schemas.microsoft.com/office/drawing/2014/main" id="{5C85D993-ED36-BD2A-E005-C00DA84B25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46350" y="2289175"/>
          <a:ext cx="96520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57002" imgH="253890" progId="Equation.DSMT4">
                  <p:embed/>
                </p:oleObj>
              </mc:Choice>
              <mc:Fallback>
                <p:oleObj name="Equation" r:id="rId7" imgW="457002" imgH="25389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350" y="2289175"/>
                        <a:ext cx="965200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DC17E097-3992-355D-E395-9064A99BF178}"/>
              </a:ext>
            </a:extLst>
          </p:cNvPr>
          <p:cNvSpPr/>
          <p:nvPr/>
        </p:nvSpPr>
        <p:spPr>
          <a:xfrm>
            <a:off x="1089025" y="3495675"/>
            <a:ext cx="2232025" cy="1546225"/>
          </a:xfrm>
          <a:prstGeom prst="rect">
            <a:avLst/>
          </a:prstGeom>
          <a:solidFill>
            <a:srgbClr val="FFFF00">
              <a:alpha val="4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E3D6DAF-B126-7009-D217-C19D04AB2ED9}"/>
              </a:ext>
            </a:extLst>
          </p:cNvPr>
          <p:cNvCxnSpPr/>
          <p:nvPr/>
        </p:nvCxnSpPr>
        <p:spPr>
          <a:xfrm rot="5400000">
            <a:off x="1513681" y="4269582"/>
            <a:ext cx="15732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9DEA607-8188-462E-A8BB-F39F8217D2E9}"/>
              </a:ext>
            </a:extLst>
          </p:cNvPr>
          <p:cNvCxnSpPr>
            <a:stCxn id="7" idx="1"/>
            <a:endCxn id="7" idx="3"/>
          </p:cNvCxnSpPr>
          <p:nvPr/>
        </p:nvCxnSpPr>
        <p:spPr>
          <a:xfrm rot="10800000" flipH="1">
            <a:off x="1089025" y="4268788"/>
            <a:ext cx="223202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5">
            <a:extLst>
              <a:ext uri="{FF2B5EF4-FFF2-40B4-BE49-F238E27FC236}">
                <a16:creationId xmlns:a16="http://schemas.microsoft.com/office/drawing/2014/main" id="{85D5D8AA-2E8B-0B07-469D-4C5E4738E1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4350" y="3687763"/>
          <a:ext cx="4286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2936" imgH="177569" progId="Equation.DSMT4">
                  <p:embed/>
                </p:oleObj>
              </mc:Choice>
              <mc:Fallback>
                <p:oleObj name="Equation" r:id="rId9" imgW="202936" imgH="17756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3687763"/>
                        <a:ext cx="428625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>
            <a:extLst>
              <a:ext uri="{FF2B5EF4-FFF2-40B4-BE49-F238E27FC236}">
                <a16:creationId xmlns:a16="http://schemas.microsoft.com/office/drawing/2014/main" id="{036225AD-C305-F637-83E3-CDC5BB9DBE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2775" y="4445000"/>
          <a:ext cx="2413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4102" imgH="177492" progId="Equation.DSMT4">
                  <p:embed/>
                </p:oleObj>
              </mc:Choice>
              <mc:Fallback>
                <p:oleObj name="Equation" r:id="rId11" imgW="114102" imgH="17749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775" y="4445000"/>
                        <a:ext cx="24130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>
            <a:extLst>
              <a:ext uri="{FF2B5EF4-FFF2-40B4-BE49-F238E27FC236}">
                <a16:creationId xmlns:a16="http://schemas.microsoft.com/office/drawing/2014/main" id="{FE7B85E6-3E3D-7B99-B6A3-0A27A9B9CC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71625" y="3130550"/>
          <a:ext cx="268288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835" imgH="139518" progId="Equation.DSMT4">
                  <p:embed/>
                </p:oleObj>
              </mc:Choice>
              <mc:Fallback>
                <p:oleObj name="Equation" r:id="rId13" imgW="126835" imgH="139518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25" y="3130550"/>
                        <a:ext cx="268288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>
            <a:extLst>
              <a:ext uri="{FF2B5EF4-FFF2-40B4-BE49-F238E27FC236}">
                <a16:creationId xmlns:a16="http://schemas.microsoft.com/office/drawing/2014/main" id="{E44D38A9-5E77-8069-A813-B3B5E9F909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06688" y="3094038"/>
          <a:ext cx="268287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780" imgH="164814" progId="Equation.DSMT4">
                  <p:embed/>
                </p:oleObj>
              </mc:Choice>
              <mc:Fallback>
                <p:oleObj name="Equation" r:id="rId15" imgW="126780" imgH="164814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6688" y="3094038"/>
                        <a:ext cx="268287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81481E-6 L -0.17187 0.247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94" y="1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7.40741E-7 L -0.0882 0.10208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10" y="5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1D959-92AB-0625-8456-0F801EBDB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275" y="247650"/>
            <a:ext cx="7467600" cy="6540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Practice: Expand the binomials</a:t>
            </a:r>
          </a:p>
        </p:txBody>
      </p:sp>
      <p:graphicFrame>
        <p:nvGraphicFramePr>
          <p:cNvPr id="7170" name="Object 4">
            <a:extLst>
              <a:ext uri="{FF2B5EF4-FFF2-40B4-BE49-F238E27FC236}">
                <a16:creationId xmlns:a16="http://schemas.microsoft.com/office/drawing/2014/main" id="{B293FD76-0D41-CABA-E7DD-8DE014AE7A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1800" y="1409700"/>
          <a:ext cx="2338388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04900" imgH="254000" progId="Equation.DSMT4">
                  <p:embed/>
                </p:oleObj>
              </mc:Choice>
              <mc:Fallback>
                <p:oleObj name="Equation" r:id="rId3" imgW="1104900" imgH="254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1409700"/>
                        <a:ext cx="2338388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5">
            <a:extLst>
              <a:ext uri="{FF2B5EF4-FFF2-40B4-BE49-F238E27FC236}">
                <a16:creationId xmlns:a16="http://schemas.microsoft.com/office/drawing/2014/main" id="{45A6A22E-8383-D891-8C70-6095ED5872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84688" y="1439863"/>
          <a:ext cx="268605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9449" imgH="253890" progId="Equation.DSMT4">
                  <p:embed/>
                </p:oleObj>
              </mc:Choice>
              <mc:Fallback>
                <p:oleObj name="Equation" r:id="rId5" imgW="1269449" imgH="25389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4688" y="1439863"/>
                        <a:ext cx="2686050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6">
            <a:extLst>
              <a:ext uri="{FF2B5EF4-FFF2-40B4-BE49-F238E27FC236}">
                <a16:creationId xmlns:a16="http://schemas.microsoft.com/office/drawing/2014/main" id="{F4A02C4A-9B35-AA7C-C91E-14137A6169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563" y="3552825"/>
          <a:ext cx="488950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311400" imgH="254000" progId="Equation.DSMT4">
                  <p:embed/>
                </p:oleObj>
              </mc:Choice>
              <mc:Fallback>
                <p:oleObj name="Equation" r:id="rId7" imgW="2311400" imgH="254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563" y="3552825"/>
                        <a:ext cx="4889500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7" name="Title 1">
            <a:extLst>
              <a:ext uri="{FF2B5EF4-FFF2-40B4-BE49-F238E27FC236}">
                <a16:creationId xmlns:a16="http://schemas.microsoft.com/office/drawing/2014/main" id="{66D8A158-1A0A-9427-E610-FE4FB3FDCE3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277813"/>
            <a:ext cx="8229600" cy="46196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CA" sz="2900"/>
              <a:t>Ex: Find the Area of the shaded Region</a:t>
            </a:r>
          </a:p>
        </p:txBody>
      </p:sp>
      <p:sp>
        <p:nvSpPr>
          <p:cNvPr id="8199" name="Rectangle 3">
            <a:extLst>
              <a:ext uri="{FF2B5EF4-FFF2-40B4-BE49-F238E27FC236}">
                <a16:creationId xmlns:a16="http://schemas.microsoft.com/office/drawing/2014/main" id="{8C963828-373E-BBD4-DDDC-7346EF7539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6788" y="1171575"/>
            <a:ext cx="968375" cy="1573213"/>
          </a:xfrm>
          <a:prstGeom prst="rect">
            <a:avLst/>
          </a:pr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8200" name="Rectangle 4">
            <a:extLst>
              <a:ext uri="{FF2B5EF4-FFF2-40B4-BE49-F238E27FC236}">
                <a16:creationId xmlns:a16="http://schemas.microsoft.com/office/drawing/2014/main" id="{F2F90C55-47B7-1506-2B3E-5C512119E7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2463" y="1803400"/>
            <a:ext cx="901700" cy="941388"/>
          </a:xfrm>
          <a:prstGeom prst="rect">
            <a:avLst/>
          </a:pr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4120" name="Line 5">
            <a:extLst>
              <a:ext uri="{FF2B5EF4-FFF2-40B4-BE49-F238E27FC236}">
                <a16:creationId xmlns:a16="http://schemas.microsoft.com/office/drawing/2014/main" id="{30D09A10-FBE6-8436-1512-2894CAF55FF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6788" y="2830513"/>
            <a:ext cx="1855787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triangle" w="med" len="lg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1" name="Line 6">
            <a:extLst>
              <a:ext uri="{FF2B5EF4-FFF2-40B4-BE49-F238E27FC236}">
                <a16:creationId xmlns:a16="http://schemas.microsoft.com/office/drawing/2014/main" id="{645272E9-B85D-F632-CAAE-EE5469BED6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52500" y="1079500"/>
            <a:ext cx="9683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triangle" w="med" len="lg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2" name="Line 7">
            <a:extLst>
              <a:ext uri="{FF2B5EF4-FFF2-40B4-BE49-F238E27FC236}">
                <a16:creationId xmlns:a16="http://schemas.microsoft.com/office/drawing/2014/main" id="{397002A5-2D8A-7691-B8CE-38C45450D1B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41375" y="1198563"/>
            <a:ext cx="0" cy="152082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triangle" w="med" len="lg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4098" name="Object 8">
            <a:extLst>
              <a:ext uri="{FF2B5EF4-FFF2-40B4-BE49-F238E27FC236}">
                <a16:creationId xmlns:a16="http://schemas.microsoft.com/office/drawing/2014/main" id="{B3EBADD6-2A00-4173-CD45-0AC4CC3716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01750" y="2901950"/>
          <a:ext cx="8604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44114" imgH="164957" progId="Equation.DSMT4">
                  <p:embed/>
                </p:oleObj>
              </mc:Choice>
              <mc:Fallback>
                <p:oleObj name="Equation" r:id="rId3" imgW="444114" imgH="164957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50" y="2901950"/>
                        <a:ext cx="860425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9">
            <a:extLst>
              <a:ext uri="{FF2B5EF4-FFF2-40B4-BE49-F238E27FC236}">
                <a16:creationId xmlns:a16="http://schemas.microsoft.com/office/drawing/2014/main" id="{029A8C8F-726C-3D5F-C185-0EF30BB4E1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54100" y="769938"/>
          <a:ext cx="792163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80835" imgH="165028" progId="Equation.DSMT4">
                  <p:embed/>
                </p:oleObj>
              </mc:Choice>
              <mc:Fallback>
                <p:oleObj name="Equation" r:id="rId5" imgW="380835" imgH="165028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769938"/>
                        <a:ext cx="792163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10">
            <a:extLst>
              <a:ext uri="{FF2B5EF4-FFF2-40B4-BE49-F238E27FC236}">
                <a16:creationId xmlns:a16="http://schemas.microsoft.com/office/drawing/2014/main" id="{412BE49A-1E13-F320-7217-CD70457C89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438" y="1800225"/>
          <a:ext cx="725487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80835" imgH="165028" progId="Equation.DSMT4">
                  <p:embed/>
                </p:oleObj>
              </mc:Choice>
              <mc:Fallback>
                <p:oleObj name="Equation" r:id="rId7" imgW="380835" imgH="165028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8" y="1800225"/>
                        <a:ext cx="725487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3" name="Line 11">
            <a:extLst>
              <a:ext uri="{FF2B5EF4-FFF2-40B4-BE49-F238E27FC236}">
                <a16:creationId xmlns:a16="http://schemas.microsoft.com/office/drawing/2014/main" id="{F2F4CE00-67B5-FBE1-CCF8-66DCF956420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0838" y="1800225"/>
            <a:ext cx="12700" cy="95726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triangle" w="med" len="lg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4101" name="Object 12">
            <a:extLst>
              <a:ext uri="{FF2B5EF4-FFF2-40B4-BE49-F238E27FC236}">
                <a16:creationId xmlns:a16="http://schemas.microsoft.com/office/drawing/2014/main" id="{48F60B1A-DEB8-1550-C792-20F54B7AB6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62275" y="2090738"/>
          <a:ext cx="792163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80835" imgH="165028" progId="Equation.DSMT4">
                  <p:embed/>
                </p:oleObj>
              </mc:Choice>
              <mc:Fallback>
                <p:oleObj name="Equation" r:id="rId9" imgW="380835" imgH="165028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2275" y="2090738"/>
                        <a:ext cx="792163" cy="341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CC77B-B531-D9F0-BFAD-CA3997F287AD}"/>
              </a:ext>
            </a:extLst>
          </p:cNvPr>
          <p:cNvSpPr txBox="1">
            <a:spLocks/>
          </p:cNvSpPr>
          <p:nvPr/>
        </p:nvSpPr>
        <p:spPr bwMode="auto">
          <a:xfrm>
            <a:off x="457200" y="292100"/>
            <a:ext cx="822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defRPr/>
            </a:pPr>
            <a:r>
              <a:rPr lang="en-CA" sz="29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Practice: Find the Area of the shaded Region</a:t>
            </a:r>
          </a:p>
        </p:txBody>
      </p:sp>
      <p:sp>
        <p:nvSpPr>
          <p:cNvPr id="9223" name="Rectangle 3">
            <a:extLst>
              <a:ext uri="{FF2B5EF4-FFF2-40B4-BE49-F238E27FC236}">
                <a16:creationId xmlns:a16="http://schemas.microsoft.com/office/drawing/2014/main" id="{97FA130D-5734-5DDB-51D5-228501A63D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250" y="1171575"/>
            <a:ext cx="720725" cy="1441450"/>
          </a:xfrm>
          <a:prstGeom prst="rect">
            <a:avLst/>
          </a:pr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9224" name="Rectangle 4">
            <a:extLst>
              <a:ext uri="{FF2B5EF4-FFF2-40B4-BE49-F238E27FC236}">
                <a16:creationId xmlns:a16="http://schemas.microsoft.com/office/drawing/2014/main" id="{45371099-678A-5171-AFCB-56ABE0336F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1275" y="1654175"/>
            <a:ext cx="719138" cy="958850"/>
          </a:xfrm>
          <a:prstGeom prst="rect">
            <a:avLst/>
          </a:pr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9225" name="Rectangle 3">
            <a:extLst>
              <a:ext uri="{FF2B5EF4-FFF2-40B4-BE49-F238E27FC236}">
                <a16:creationId xmlns:a16="http://schemas.microsoft.com/office/drawing/2014/main" id="{37983949-D989-01FF-9FEF-34E267090E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9300" y="1173163"/>
            <a:ext cx="719138" cy="1439862"/>
          </a:xfrm>
          <a:prstGeom prst="rect">
            <a:avLst/>
          </a:pr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CD5EDB3-65CC-0B09-AACD-A17C7AD02D67}"/>
              </a:ext>
            </a:extLst>
          </p:cNvPr>
          <p:cNvCxnSpPr/>
          <p:nvPr/>
        </p:nvCxnSpPr>
        <p:spPr>
          <a:xfrm rot="5400000">
            <a:off x="2278857" y="1175544"/>
            <a:ext cx="15875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320717-3AF6-65CE-0D85-0ADB87DADE24}"/>
              </a:ext>
            </a:extLst>
          </p:cNvPr>
          <p:cNvCxnSpPr/>
          <p:nvPr/>
        </p:nvCxnSpPr>
        <p:spPr>
          <a:xfrm rot="5400000">
            <a:off x="2359025" y="1182688"/>
            <a:ext cx="160337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1746631-7ED5-AF7C-D378-3B72803043E3}"/>
              </a:ext>
            </a:extLst>
          </p:cNvPr>
          <p:cNvCxnSpPr/>
          <p:nvPr/>
        </p:nvCxnSpPr>
        <p:spPr>
          <a:xfrm rot="5400000">
            <a:off x="1546225" y="1647825"/>
            <a:ext cx="1603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67029E-27DD-E972-C209-41300A7DC6A7}"/>
              </a:ext>
            </a:extLst>
          </p:cNvPr>
          <p:cNvCxnSpPr/>
          <p:nvPr/>
        </p:nvCxnSpPr>
        <p:spPr>
          <a:xfrm rot="5400000">
            <a:off x="1625600" y="1639888"/>
            <a:ext cx="160337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4ED92B0-2A88-4809-84A0-8A7392E64EE8}"/>
              </a:ext>
            </a:extLst>
          </p:cNvPr>
          <p:cNvCxnSpPr/>
          <p:nvPr/>
        </p:nvCxnSpPr>
        <p:spPr>
          <a:xfrm rot="5400000">
            <a:off x="827882" y="1175544"/>
            <a:ext cx="15875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167CAF5-B5E3-0254-5192-D8D2A7D795A3}"/>
              </a:ext>
            </a:extLst>
          </p:cNvPr>
          <p:cNvCxnSpPr/>
          <p:nvPr/>
        </p:nvCxnSpPr>
        <p:spPr>
          <a:xfrm rot="5400000">
            <a:off x="906463" y="1182688"/>
            <a:ext cx="160337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32" name="Line 5">
            <a:extLst>
              <a:ext uri="{FF2B5EF4-FFF2-40B4-BE49-F238E27FC236}">
                <a16:creationId xmlns:a16="http://schemas.microsoft.com/office/drawing/2014/main" id="{AA54B139-14B8-4F6C-3D26-406DF379489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8963" y="2654300"/>
            <a:ext cx="219551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triangle" w="med" len="lg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9218" name="Object 2">
            <a:extLst>
              <a:ext uri="{FF2B5EF4-FFF2-40B4-BE49-F238E27FC236}">
                <a16:creationId xmlns:a16="http://schemas.microsoft.com/office/drawing/2014/main" id="{54AB4C7A-A551-F0FD-6E55-6D6425471C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57300" y="2655888"/>
          <a:ext cx="862013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44114" imgH="164957" progId="Equation.DSMT4">
                  <p:embed/>
                </p:oleObj>
              </mc:Choice>
              <mc:Fallback>
                <p:oleObj name="Equation" r:id="rId3" imgW="444114" imgH="164957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7300" y="2655888"/>
                        <a:ext cx="862013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3" name="Line 11">
            <a:extLst>
              <a:ext uri="{FF2B5EF4-FFF2-40B4-BE49-F238E27FC236}">
                <a16:creationId xmlns:a16="http://schemas.microsoft.com/office/drawing/2014/main" id="{465B0E7B-931C-BDD4-460A-9D24D0EDE73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33688" y="1176338"/>
            <a:ext cx="0" cy="140811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triangle" w="med" len="lg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9219" name="Object 3">
            <a:extLst>
              <a:ext uri="{FF2B5EF4-FFF2-40B4-BE49-F238E27FC236}">
                <a16:creationId xmlns:a16="http://schemas.microsoft.com/office/drawing/2014/main" id="{5D97F479-3C26-7201-E26B-BC80AE274F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22575" y="1741488"/>
          <a:ext cx="925513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44114" imgH="164957" progId="Equation.DSMT4">
                  <p:embed/>
                </p:oleObj>
              </mc:Choice>
              <mc:Fallback>
                <p:oleObj name="Equation" r:id="rId5" imgW="444114" imgH="164957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2575" y="1741488"/>
                        <a:ext cx="925513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>
            <a:extLst>
              <a:ext uri="{FF2B5EF4-FFF2-40B4-BE49-F238E27FC236}">
                <a16:creationId xmlns:a16="http://schemas.microsoft.com/office/drawing/2014/main" id="{23ADDD3A-AD99-FCAC-3E06-AE887E9651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24075" y="1300163"/>
          <a:ext cx="363538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0335" imgH="164957" progId="Equation.DSMT4">
                  <p:embed/>
                </p:oleObj>
              </mc:Choice>
              <mc:Fallback>
                <p:oleObj name="Equation" r:id="rId7" imgW="190335" imgH="164957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1300163"/>
                        <a:ext cx="363538" cy="31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339A1BA-FB02-9712-E09C-3D0EF7F3E137}"/>
              </a:ext>
            </a:extLst>
          </p:cNvPr>
          <p:cNvCxnSpPr/>
          <p:nvPr/>
        </p:nvCxnSpPr>
        <p:spPr>
          <a:xfrm rot="10800000" flipV="1">
            <a:off x="1212850" y="1416050"/>
            <a:ext cx="1809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D3D9493-B7D9-3F2D-4269-7C09FE5B0E7F}"/>
              </a:ext>
            </a:extLst>
          </p:cNvPr>
          <p:cNvCxnSpPr/>
          <p:nvPr/>
        </p:nvCxnSpPr>
        <p:spPr>
          <a:xfrm rot="10800000" flipV="1">
            <a:off x="1960563" y="1438275"/>
            <a:ext cx="1809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10">
            <a:extLst>
              <a:ext uri="{FF2B5EF4-FFF2-40B4-BE49-F238E27FC236}">
                <a16:creationId xmlns:a16="http://schemas.microsoft.com/office/drawing/2014/main" id="{FC88F1A2-D699-DE4D-6E1C-A3A8532A58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74763" y="1698625"/>
          <a:ext cx="73977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80835" imgH="165028" progId="Equation.DSMT4">
                  <p:embed/>
                </p:oleObj>
              </mc:Choice>
              <mc:Fallback>
                <p:oleObj name="Equation" r:id="rId9" imgW="380835" imgH="165028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4763" y="1698625"/>
                        <a:ext cx="739775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SLIDE_COUNT" val="11"/>
  <p:tag name="ISPRING_ULTRA_SCORM_DURATION" val="3600"/>
  <p:tag name="ISPRING_ULTRA_SCORM_QUIZ_NUMBER" val="0"/>
  <p:tag name="ISPRING_SCORM_RATE_QUIZZES" val="0"/>
  <p:tag name="GENSWF_OUTPUT_FILE_NAME" val="m9pch56"/>
  <p:tag name="ISPRING_RESOURCE_PATHS_HASH" val="503b8985c2188afbbbe7fcbdfa8b223a4512"/>
  <p:tag name="ISPRING_RESOURCE_PATHS_HASH_2" val="7462f7d3cdb06634d8333426bb35cca4c252469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731</TotalTime>
  <Words>193</Words>
  <Application>Microsoft Office PowerPoint</Application>
  <PresentationFormat>On-screen Show (4:3)</PresentationFormat>
  <Paragraphs>28</Paragraphs>
  <Slides>9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Century Schoolbook</vt:lpstr>
      <vt:lpstr>Wingdings</vt:lpstr>
      <vt:lpstr>Wingdings 2</vt:lpstr>
      <vt:lpstr>Calibri</vt:lpstr>
      <vt:lpstr>Oriel</vt:lpstr>
      <vt:lpstr>MathType 5.0 Equation</vt:lpstr>
      <vt:lpstr>I) Review</vt:lpstr>
      <vt:lpstr>PowerPoint Presentation</vt:lpstr>
      <vt:lpstr>Practice: Simplify the following</vt:lpstr>
      <vt:lpstr>PowerPoint Presentation</vt:lpstr>
      <vt:lpstr>Practice simplify</vt:lpstr>
      <vt:lpstr>II) Multiplying two Binomials</vt:lpstr>
      <vt:lpstr>Practice: Expand the binomials</vt:lpstr>
      <vt:lpstr>Ex: Find the Area of the shaded Region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9 Section 5.6  Multiplying &amp; Dividing Polynomials</dc:title>
  <dc:creator>danny young</dc:creator>
  <cp:lastModifiedBy>Danny Young</cp:lastModifiedBy>
  <cp:revision>34</cp:revision>
  <dcterms:created xsi:type="dcterms:W3CDTF">2011-01-09T10:01:41Z</dcterms:created>
  <dcterms:modified xsi:type="dcterms:W3CDTF">2026-01-23T03:19:27Z</dcterms:modified>
</cp:coreProperties>
</file>